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69" r:id="rId4"/>
    <p:sldId id="276" r:id="rId5"/>
    <p:sldId id="272" r:id="rId6"/>
    <p:sldId id="273" r:id="rId7"/>
    <p:sldId id="258" r:id="rId8"/>
    <p:sldId id="277" r:id="rId9"/>
    <p:sldId id="257" r:id="rId10"/>
    <p:sldId id="259" r:id="rId11"/>
    <p:sldId id="279" r:id="rId12"/>
    <p:sldId id="260" r:id="rId13"/>
    <p:sldId id="261" r:id="rId14"/>
    <p:sldId id="280" r:id="rId15"/>
    <p:sldId id="282" r:id="rId16"/>
    <p:sldId id="262" r:id="rId17"/>
    <p:sldId id="264" r:id="rId18"/>
    <p:sldId id="265" r:id="rId19"/>
    <p:sldId id="266" r:id="rId20"/>
    <p:sldId id="283" r:id="rId21"/>
    <p:sldId id="284" r:id="rId22"/>
    <p:sldId id="267" r:id="rId23"/>
    <p:sldId id="268" r:id="rId24"/>
    <p:sldId id="270" r:id="rId25"/>
    <p:sldId id="271" r:id="rId26"/>
    <p:sldId id="285" r:id="rId27"/>
    <p:sldId id="286" r:id="rId28"/>
    <p:sldId id="287" r:id="rId2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42"/>
    <a:srgbClr val="00A249"/>
    <a:srgbClr val="1ED505"/>
    <a:srgbClr val="24F907"/>
    <a:srgbClr val="CCFF66"/>
    <a:srgbClr val="FFCC99"/>
    <a:srgbClr val="FFFFCC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BB1D5-1837-42BA-BB5E-6EE486675C82}" type="datetimeFigureOut">
              <a:rPr lang="sk-SK" smtClean="0"/>
              <a:pPr/>
              <a:t>24. 4. 2020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5F0D5-A792-4B50-9CE5-BDDFAA383E6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BB1D5-1837-42BA-BB5E-6EE486675C82}" type="datetimeFigureOut">
              <a:rPr lang="sk-SK" smtClean="0"/>
              <a:pPr/>
              <a:t>24. 4. 2020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5F0D5-A792-4B50-9CE5-BDDFAA383E6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BB1D5-1837-42BA-BB5E-6EE486675C82}" type="datetimeFigureOut">
              <a:rPr lang="sk-SK" smtClean="0"/>
              <a:pPr/>
              <a:t>24. 4. 2020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5F0D5-A792-4B50-9CE5-BDDFAA383E6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BB1D5-1837-42BA-BB5E-6EE486675C82}" type="datetimeFigureOut">
              <a:rPr lang="sk-SK" smtClean="0"/>
              <a:pPr/>
              <a:t>24. 4. 2020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5F0D5-A792-4B50-9CE5-BDDFAA383E6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BB1D5-1837-42BA-BB5E-6EE486675C82}" type="datetimeFigureOut">
              <a:rPr lang="sk-SK" smtClean="0"/>
              <a:pPr/>
              <a:t>24. 4. 2020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5F0D5-A792-4B50-9CE5-BDDFAA383E6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BB1D5-1837-42BA-BB5E-6EE486675C82}" type="datetimeFigureOut">
              <a:rPr lang="sk-SK" smtClean="0"/>
              <a:pPr/>
              <a:t>24. 4. 2020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5F0D5-A792-4B50-9CE5-BDDFAA383E6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BB1D5-1837-42BA-BB5E-6EE486675C82}" type="datetimeFigureOut">
              <a:rPr lang="sk-SK" smtClean="0"/>
              <a:pPr/>
              <a:t>24. 4. 2020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5F0D5-A792-4B50-9CE5-BDDFAA383E6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BB1D5-1837-42BA-BB5E-6EE486675C82}" type="datetimeFigureOut">
              <a:rPr lang="sk-SK" smtClean="0"/>
              <a:pPr/>
              <a:t>24. 4. 2020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5F0D5-A792-4B50-9CE5-BDDFAA383E6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BB1D5-1837-42BA-BB5E-6EE486675C82}" type="datetimeFigureOut">
              <a:rPr lang="sk-SK" smtClean="0"/>
              <a:pPr/>
              <a:t>24. 4. 2020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5F0D5-A792-4B50-9CE5-BDDFAA383E6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BB1D5-1837-42BA-BB5E-6EE486675C82}" type="datetimeFigureOut">
              <a:rPr lang="sk-SK" smtClean="0"/>
              <a:pPr/>
              <a:t>24. 4. 2020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5F0D5-A792-4B50-9CE5-BDDFAA383E6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BB1D5-1837-42BA-BB5E-6EE486675C82}" type="datetimeFigureOut">
              <a:rPr lang="sk-SK" smtClean="0"/>
              <a:pPr/>
              <a:t>24. 4. 2020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5F0D5-A792-4B50-9CE5-BDDFAA383E6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BB1D5-1837-42BA-BB5E-6EE486675C82}" type="datetimeFigureOut">
              <a:rPr lang="sk-SK" smtClean="0"/>
              <a:pPr/>
              <a:t>24. 4. 2020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5F0D5-A792-4B50-9CE5-BDDFAA383E61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http://www.dobrenapady.info/infusions/fckfusion/images/uploads/image/tvorime/lepidlo_kvety_6.jpg" TargetMode="External"/><Relationship Id="rId3" Type="http://schemas.openxmlformats.org/officeDocument/2006/relationships/image" Target="http://www.dobrenapady.info/infusions/fckfusion/images/uploads/image/tvorime/lepidlo_kvety_1.jpg" TargetMode="External"/><Relationship Id="rId7" Type="http://schemas.openxmlformats.org/officeDocument/2006/relationships/image" Target="http://www.dobrenapady.info/infusions/fckfusion/images/uploads/image/tvorime/lepidlo_kvety_3.jpg" TargetMode="External"/><Relationship Id="rId12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http://www.dobrenapady.info/infusions/fckfusion/images/uploads/image/tvorime/lepidlo_kvety_5.jpg" TargetMode="External"/><Relationship Id="rId5" Type="http://schemas.openxmlformats.org/officeDocument/2006/relationships/image" Target="http://www.dobrenapady.info/infusions/fckfusion/images/uploads/image/tvorime/lepidlo_kvety_2.jpg" TargetMode="External"/><Relationship Id="rId10" Type="http://schemas.openxmlformats.org/officeDocument/2006/relationships/image" Target="../media/image62.jpeg"/><Relationship Id="rId4" Type="http://schemas.openxmlformats.org/officeDocument/2006/relationships/image" Target="../media/image59.jpeg"/><Relationship Id="rId9" Type="http://schemas.openxmlformats.org/officeDocument/2006/relationships/image" Target="http://www.dobrenapady.info/infusions/fckfusion/images/uploads/image/tvorime/lepidlo_kvety_4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404664"/>
            <a:ext cx="5184576" cy="1584175"/>
          </a:xfrm>
        </p:spPr>
        <p:txBody>
          <a:bodyPr>
            <a:normAutofit/>
          </a:bodyPr>
          <a:lstStyle/>
          <a:p>
            <a:r>
              <a:rPr lang="sk-SK" sz="4800" b="1" dirty="0">
                <a:solidFill>
                  <a:srgbClr val="009242"/>
                </a:solidFill>
                <a:latin typeface="Jokerman" pitchFamily="82" charset="0"/>
              </a:rPr>
              <a:t>Vôňa  jari...</a:t>
            </a:r>
          </a:p>
        </p:txBody>
      </p:sp>
      <p:pic>
        <p:nvPicPr>
          <p:cNvPr id="1026" name="Picture 2" descr="E:\Documents and Settings\HP\Plocha\ROK\JAR\snežienky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32856"/>
            <a:ext cx="5544616" cy="4158462"/>
          </a:xfrm>
          <a:prstGeom prst="rect">
            <a:avLst/>
          </a:prstGeom>
          <a:noFill/>
        </p:spPr>
      </p:pic>
      <p:pic>
        <p:nvPicPr>
          <p:cNvPr id="1027" name="Picture 3" descr="E:\Documents and Settings\HP\Plocha\obrázky\kresby do knihy\j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04664"/>
            <a:ext cx="2448272" cy="2779509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51520" y="332656"/>
            <a:ext cx="5174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>
                <a:latin typeface="Jokerman" pitchFamily="82" charset="0"/>
              </a:rPr>
              <a:t>Zvieratkám  sa  rodia  mláďatká...</a:t>
            </a:r>
          </a:p>
        </p:txBody>
      </p:sp>
      <p:pic>
        <p:nvPicPr>
          <p:cNvPr id="10243" name="Picture 3" descr="E:\Documents and Settings\HP\Plocha\zvieratá\voľne žijúce\kačka divá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764704"/>
            <a:ext cx="2879995" cy="2160240"/>
          </a:xfrm>
          <a:prstGeom prst="rect">
            <a:avLst/>
          </a:prstGeom>
          <a:noFill/>
        </p:spPr>
      </p:pic>
      <p:pic>
        <p:nvPicPr>
          <p:cNvPr id="10244" name="Picture 4" descr="E:\Documents and Settings\HP\Plocha\zvieratá\domáce\kozička a kozľ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72816"/>
            <a:ext cx="2953346" cy="2215260"/>
          </a:xfrm>
          <a:prstGeom prst="rect">
            <a:avLst/>
          </a:prstGeom>
          <a:noFill/>
        </p:spPr>
      </p:pic>
      <p:pic>
        <p:nvPicPr>
          <p:cNvPr id="10245" name="Picture 5" descr="E:\Documents and Settings\HP\Plocha\zvieratá\domáce\kvoč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221088"/>
            <a:ext cx="3203848" cy="2402886"/>
          </a:xfrm>
          <a:prstGeom prst="rect">
            <a:avLst/>
          </a:prstGeom>
          <a:noFill/>
        </p:spPr>
      </p:pic>
      <p:pic>
        <p:nvPicPr>
          <p:cNvPr id="10246" name="Picture 6" descr="E:\Documents and Settings\HP\Plocha\zvieratá\domáce\zajac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3284984"/>
            <a:ext cx="4392488" cy="3294366"/>
          </a:xfrm>
          <a:prstGeom prst="rect">
            <a:avLst/>
          </a:prstGeom>
          <a:noFill/>
        </p:spPr>
      </p:pic>
      <p:pic>
        <p:nvPicPr>
          <p:cNvPr id="10247" name="Picture 7" descr="E:\Documents and Settings\HP\Plocha\zvieratá\domáce\šteniatk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1196752"/>
            <a:ext cx="2640293" cy="198022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Documents and Settings\HP\Plocha\ROK\JAR\kačiatka.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Documents and Settings\HP\Plocha\zvieratá\voľne žijúce\včela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251520" y="404664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chemeClr val="bg1"/>
                </a:solidFill>
                <a:latin typeface="Jokerman" pitchFamily="82" charset="0"/>
              </a:rPr>
              <a:t>Čo  robí  včielka ?</a:t>
            </a:r>
          </a:p>
        </p:txBody>
      </p:sp>
    </p:spTree>
  </p:cSld>
  <p:clrMapOvr>
    <a:masterClrMapping/>
  </p:clrMapOvr>
  <p:transition spd="slow">
    <p:newsflash/>
    <p:sndAc>
      <p:stSnd>
        <p:snd r:embed="rId2" name="wind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Documents and Settings\HP\Plocha\zvieratá\voľne žijúce\bábôč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Documents and Settings\HP\Plocha\ROK\JAR\kraslice v kočíčk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44075" cy="3933056"/>
          </a:xfrm>
          <a:prstGeom prst="rect">
            <a:avLst/>
          </a:prstGeom>
          <a:noFill/>
        </p:spPr>
      </p:pic>
      <p:pic>
        <p:nvPicPr>
          <p:cNvPr id="14339" name="Picture 3" descr="E:\Documents and Settings\HP\Plocha\ROK\JAR\krasli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611560" y="4509120"/>
            <a:ext cx="35541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>
                <a:latin typeface="Jokerman" pitchFamily="82" charset="0"/>
              </a:rPr>
              <a:t>Aký  zvyk  poznáš </a:t>
            </a:r>
          </a:p>
          <a:p>
            <a:r>
              <a:rPr lang="sk-SK" sz="2400" b="1" dirty="0">
                <a:latin typeface="Jokerman" pitchFamily="82" charset="0"/>
              </a:rPr>
              <a:t>na Veľkú noc </a:t>
            </a:r>
          </a:p>
          <a:p>
            <a:r>
              <a:rPr lang="sk-SK" sz="2400" b="1" dirty="0">
                <a:latin typeface="Jokerman" pitchFamily="82" charset="0"/>
              </a:rPr>
              <a:t>a  ako  sa  hovorí</a:t>
            </a:r>
          </a:p>
          <a:p>
            <a:r>
              <a:rPr lang="sk-SK" sz="2400" b="1" dirty="0">
                <a:latin typeface="Jokerman" pitchFamily="82" charset="0"/>
              </a:rPr>
              <a:t>maľovaným  vajíčkam?</a:t>
            </a:r>
          </a:p>
        </p:txBody>
      </p:sp>
      <p:pic>
        <p:nvPicPr>
          <p:cNvPr id="14340" name="Picture 4" descr="E:\Documents and Settings\HP\Plocha\ROK\JAR\kuriatko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692696"/>
            <a:ext cx="2449290" cy="18371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501008"/>
            <a:ext cx="2016224" cy="285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20099999"/>
            </a:camera>
            <a:lightRig rig="threePt" dir="t"/>
          </a:scene3d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548680"/>
            <a:ext cx="542925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429000"/>
            <a:ext cx="487680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Documents and Settings\HP\Plocha\ROK\JAR\lienka.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88632" cy="4266474"/>
          </a:xfrm>
          <a:prstGeom prst="rect">
            <a:avLst/>
          </a:prstGeom>
          <a:noFill/>
        </p:spPr>
      </p:pic>
      <p:pic>
        <p:nvPicPr>
          <p:cNvPr id="15363" name="Picture 3" descr="E:\Documents and Settings\HP\Plocha\zvieratá\voľne žijúce\lien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1584" y="3617640"/>
            <a:ext cx="4812416" cy="324036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899592" y="5229200"/>
            <a:ext cx="2464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>
                <a:latin typeface="Jokerman" pitchFamily="82" charset="0"/>
              </a:rPr>
              <a:t>Ako  sa  volám?</a:t>
            </a:r>
          </a:p>
        </p:txBody>
      </p:sp>
      <p:pic>
        <p:nvPicPr>
          <p:cNvPr id="15364" name="Picture 4" descr="E:\Documents and Settings\HP\Plocha\obrázky\ŠV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340768"/>
            <a:ext cx="2028825" cy="22479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Documents and Settings\HP\Plocha\rastliny, plody\jahody v košík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18435" name="Picture 3" descr="E:\Documents and Settings\HP\Plocha\rastliny, plody\jahody v košík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0" y="260648"/>
            <a:ext cx="4086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>
                <a:solidFill>
                  <a:schemeClr val="bg1"/>
                </a:solidFill>
                <a:latin typeface="Jokerman" pitchFamily="82" charset="0"/>
              </a:rPr>
              <a:t>Dozrievajú   prvé  plody...</a:t>
            </a:r>
          </a:p>
        </p:txBody>
      </p:sp>
    </p:spTree>
  </p:cSld>
  <p:clrMapOvr>
    <a:masterClrMapping/>
  </p:clrMapOvr>
  <p:transition>
    <p:wheel spokes="8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E:\Documents and Settings\HP\Plocha\rastliny, plody\čereš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3635896" y="5589240"/>
            <a:ext cx="4879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>
                <a:solidFill>
                  <a:schemeClr val="bg1"/>
                </a:solidFill>
                <a:latin typeface="Jokerman" pitchFamily="82" charset="0"/>
              </a:rPr>
              <a:t>Poznáš  pieseň  o  tomto  ovocí?</a:t>
            </a:r>
          </a:p>
        </p:txBody>
      </p:sp>
    </p:spTree>
  </p:cSld>
  <p:clrMapOvr>
    <a:masterClrMapping/>
  </p:clrMapOvr>
  <p:transition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E:\Documents and Settings\HP\Plocha\TU 1\prírodné javy\slnko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7595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Documents and Settings\HP\Plocha\ROK\JAR\snežienky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0323" y="0"/>
            <a:ext cx="4773677" cy="3501008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251520" y="692696"/>
            <a:ext cx="5688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Jokerman" pitchFamily="82" charset="0"/>
              </a:rPr>
              <a:t>Ako  sa  volajú </a:t>
            </a:r>
          </a:p>
          <a:p>
            <a:r>
              <a:rPr lang="sk-SK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Jokerman" pitchFamily="82" charset="0"/>
              </a:rPr>
              <a:t>prvé   jarné  kvietky, </a:t>
            </a:r>
          </a:p>
          <a:p>
            <a:r>
              <a:rPr lang="sk-SK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Jokerman" pitchFamily="82" charset="0"/>
              </a:rPr>
              <a:t>ktoré   vykúkajú </a:t>
            </a:r>
          </a:p>
          <a:p>
            <a:r>
              <a:rPr lang="sk-SK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Jokerman" pitchFamily="82" charset="0"/>
              </a:rPr>
              <a:t>spod  snehu?</a:t>
            </a:r>
          </a:p>
        </p:txBody>
      </p:sp>
      <p:pic>
        <p:nvPicPr>
          <p:cNvPr id="2053" name="Picture 5" descr="E:\Documents and Settings\HP\Plocha\ROK\JAR\snežienky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78458"/>
            <a:ext cx="5397624" cy="3879542"/>
          </a:xfrm>
          <a:prstGeom prst="rect">
            <a:avLst/>
          </a:prstGeom>
          <a:noFill/>
        </p:spPr>
      </p:pic>
      <p:pic>
        <p:nvPicPr>
          <p:cNvPr id="2056" name="Picture 8" descr="E:\Documents and Settings\HP\Plocha\1111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372200" y="4149080"/>
            <a:ext cx="1657350" cy="2124075"/>
          </a:xfrm>
          <a:prstGeom prst="rect">
            <a:avLst/>
          </a:prstGeom>
          <a:noFill/>
          <a:ln>
            <a:noFill/>
          </a:ln>
          <a:effectLst>
            <a:outerShdw blurRad="952500" dist="50800" dir="5400000" sx="81000" sy="81000" algn="ctr" rotWithShape="0">
              <a:srgbClr val="000000"/>
            </a:outerShdw>
          </a:effectLst>
        </p:spPr>
      </p:pic>
    </p:spTree>
  </p:cSld>
  <p:clrMapOvr>
    <a:masterClrMapping/>
  </p:clrMapOvr>
  <p:transition spd="slow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Documents and Settings\HP\Plocha\TU 1\prírodné javy\dážď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74"/>
            <a:ext cx="9144000" cy="6858774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971600" y="836712"/>
            <a:ext cx="3371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>
                <a:latin typeface="Jokerman" pitchFamily="82" charset="0"/>
              </a:rPr>
              <a:t>Je  potrebný dážď ?  </a:t>
            </a:r>
          </a:p>
        </p:txBody>
      </p:sp>
    </p:spTree>
  </p:cSld>
  <p:clrMapOvr>
    <a:masterClrMapping/>
  </p:clrMapOvr>
  <p:transition>
    <p:comb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Documents and Settings\HP\Plocha\TU 1\prírodné javy\dážď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44063" cy="685800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39552" y="620688"/>
            <a:ext cx="4501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>
                <a:solidFill>
                  <a:schemeClr val="bg1"/>
                </a:solidFill>
                <a:latin typeface="Jokerman" pitchFamily="82" charset="0"/>
              </a:rPr>
              <a:t>Zaspievaj pieseň o dáždiku...</a:t>
            </a:r>
          </a:p>
        </p:txBody>
      </p:sp>
    </p:spTree>
  </p:cSld>
  <p:clrMapOvr>
    <a:masterClrMapping/>
  </p:clrMapOvr>
  <p:transition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Documents and Settings\HP\Plocha\TU 1\prírodné javy\dúha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755576" y="620688"/>
            <a:ext cx="3180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>
                <a:solidFill>
                  <a:schemeClr val="bg1"/>
                </a:solidFill>
                <a:latin typeface="Jokerman" pitchFamily="82" charset="0"/>
              </a:rPr>
              <a:t>Kedy  vzniká  dúha?</a:t>
            </a:r>
          </a:p>
        </p:txBody>
      </p:sp>
    </p:spTree>
  </p:cSld>
  <p:clrMapOvr>
    <a:masterClrMapping/>
  </p:clrMapOvr>
  <p:transition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E:\Documents and Settings\HP\Plocha\obrázky\kresby do knihy\children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988840"/>
            <a:ext cx="4967410" cy="4355229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pic>
        <p:nvPicPr>
          <p:cNvPr id="27649" name="Picture 1" descr="klinček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861048"/>
            <a:ext cx="3829875" cy="2780928"/>
          </a:xfrm>
          <a:prstGeom prst="rect">
            <a:avLst/>
          </a:prstGeom>
          <a:noFill/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611560" y="-16351"/>
            <a:ext cx="6048672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k-SK" b="1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k-SK" b="1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Jokerman" pitchFamily="82" charset="0"/>
                <a:cs typeface="Times New Roman" pitchFamily="18" charset="0"/>
              </a:rPr>
              <a:t>Kvety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Aktivita vhodná aj pre štvorročné deti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Potrebujeme: </a:t>
            </a:r>
            <a:r>
              <a:rPr kumimoji="0" lang="sk-S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žltý krepový papier, zelený                                                                              papier, špajdľu</a:t>
            </a:r>
            <a:r>
              <a:rPr kumimoji="0" lang="sk-SK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sk-S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nožnice, pravítko, lepidlo a   lepiacu pásku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Postup: </a:t>
            </a:r>
            <a:r>
              <a:rPr kumimoji="0" lang="sk-S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Zo zeleného papiera si vystrihneme obdĺžnik šírky 2 cm a dĺžky 25 cm. Špajdľu potrieme lepidlom a okolo nej pomaly obtočíme zelený papier tak, aby sme ju celú pokryli. Z krepového papiera si vystrihneme obdĺžnik dĺžky asi 12 m a široký asi 5 - 6 cm. </a:t>
            </a:r>
            <a:r>
              <a:rPr kumimoji="0" lang="sk-S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Ponastrihávame</a:t>
            </a:r>
            <a:r>
              <a:rPr kumimoji="0" lang="sk-S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ho tak, aby sme vytvorili hrebeň - spojená časť má šírku 1,5 cm. Na jednom konci špajdle obtočíme krepový hrebeň okolo špajle a oblepíme lepiacou páskou. Zo zeleného papiera si vystrihneme lístok, ktorý pomocou lepiacej pásky prilepíme približne v strede špajle.</a:t>
            </a:r>
            <a:endParaRPr kumimoji="0" lang="sk-SK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83568" y="476672"/>
            <a:ext cx="7125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>
                <a:latin typeface="Jokerman" pitchFamily="82" charset="0"/>
              </a:rPr>
              <a:t>Zopár  jarných  nápadov  pre  šikovné  rúčky...</a:t>
            </a:r>
          </a:p>
        </p:txBody>
      </p:sp>
    </p:spTree>
  </p:cSld>
  <p:clrMapOvr>
    <a:masterClrMapping/>
  </p:clrMapOvr>
  <p:transition>
    <p:wheel spokes="8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lepidlo zvonček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187624" y="1772816"/>
            <a:ext cx="1800200" cy="2400267"/>
          </a:xfrm>
          <a:prstGeom prst="rect">
            <a:avLst/>
          </a:prstGeom>
          <a:noFill/>
        </p:spPr>
      </p:pic>
      <p:pic>
        <p:nvPicPr>
          <p:cNvPr id="26629" name="Picture 5" descr="lepidlo, fialka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3563888" y="1772816"/>
            <a:ext cx="1782198" cy="2376264"/>
          </a:xfrm>
          <a:prstGeom prst="rect">
            <a:avLst/>
          </a:prstGeom>
          <a:noFill/>
        </p:spPr>
      </p:pic>
      <p:pic>
        <p:nvPicPr>
          <p:cNvPr id="26628" name="Picture 4" descr="lepidlo, tulipán"/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5796136" y="1772816"/>
            <a:ext cx="1800200" cy="2400267"/>
          </a:xfrm>
          <a:prstGeom prst="rect">
            <a:avLst/>
          </a:prstGeom>
          <a:noFill/>
        </p:spPr>
      </p:pic>
      <p:pic>
        <p:nvPicPr>
          <p:cNvPr id="26627" name="Picture 3" descr="zvonček"/>
          <p:cNvPicPr>
            <a:picLocks noChangeAspect="1" noChangeArrowheads="1"/>
          </p:cNvPicPr>
          <p:nvPr/>
        </p:nvPicPr>
        <p:blipFill>
          <a:blip r:embed="rId8" r:link="rId9" cstate="print"/>
          <a:srcRect/>
          <a:stretch>
            <a:fillRect/>
          </a:stretch>
        </p:blipFill>
        <p:spPr bwMode="auto">
          <a:xfrm>
            <a:off x="5796136" y="4365104"/>
            <a:ext cx="1761660" cy="2348880"/>
          </a:xfrm>
          <a:prstGeom prst="rect">
            <a:avLst/>
          </a:prstGeom>
          <a:noFill/>
        </p:spPr>
      </p:pic>
      <p:pic>
        <p:nvPicPr>
          <p:cNvPr id="26626" name="Picture 2" descr="fialka"/>
          <p:cNvPicPr>
            <a:picLocks noChangeAspect="1" noChangeArrowheads="1"/>
          </p:cNvPicPr>
          <p:nvPr/>
        </p:nvPicPr>
        <p:blipFill>
          <a:blip r:embed="rId10" r:link="rId11" cstate="print"/>
          <a:srcRect/>
          <a:stretch>
            <a:fillRect/>
          </a:stretch>
        </p:blipFill>
        <p:spPr bwMode="auto">
          <a:xfrm>
            <a:off x="1259632" y="4365104"/>
            <a:ext cx="1728192" cy="2304256"/>
          </a:xfrm>
          <a:prstGeom prst="rect">
            <a:avLst/>
          </a:prstGeom>
          <a:noFill/>
        </p:spPr>
      </p:pic>
      <p:pic>
        <p:nvPicPr>
          <p:cNvPr id="26625" name="Picture 1" descr="tulipán"/>
          <p:cNvPicPr>
            <a:picLocks noChangeAspect="1" noChangeArrowheads="1"/>
          </p:cNvPicPr>
          <p:nvPr/>
        </p:nvPicPr>
        <p:blipFill>
          <a:blip r:embed="rId12" r:link="rId13" cstate="print"/>
          <a:srcRect/>
          <a:stretch>
            <a:fillRect/>
          </a:stretch>
        </p:blipFill>
        <p:spPr bwMode="auto">
          <a:xfrm>
            <a:off x="3563888" y="4365104"/>
            <a:ext cx="1761660" cy="2348880"/>
          </a:xfrm>
          <a:prstGeom prst="rect">
            <a:avLst/>
          </a:prstGeom>
          <a:noFill/>
        </p:spPr>
      </p:pic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467544" y="240323"/>
            <a:ext cx="748883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Jokerman" pitchFamily="82" charset="0"/>
                <a:cs typeface="Times New Roman" pitchFamily="18" charset="0"/>
              </a:rPr>
              <a:t>Obraz  kvetu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Práca s lepidlom a bavlnami - veľmi vhodná na trénovanie jemnej motoriky.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Najprv si na papier urobíme pomocou disperzného lepidla a štetca obrysy kvetu, ktorý chceme vytvoriť. Potom si nastriháme bavlny, ktoré prikladáme na lepidlo, aby sme vytvorili obrysy rastliny.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67437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13487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strips dir="r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467544" y="440959"/>
            <a:ext cx="828092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Jokerman" pitchFamily="82" charset="0"/>
                <a:cs typeface="Times New Roman" pitchFamily="18" charset="0"/>
              </a:rPr>
              <a:t>Púpava.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1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Jokerman" pitchFamily="82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Jednoduchá zábava, kde sa dieťa učí používať niekoľko druhov materiálov naraz a zároveň sa jemne učí narábať s nožničkami.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Vravíte si prečo jemne? Lebo vôbec nevadí, že zastrihne krivo. V celkovom obrázku sa to stratí. Potrebujeme: žltú servítku, modrý a zelený farebný papier, nožnice, lepidlo, </a:t>
            </a:r>
            <a:r>
              <a:rPr kumimoji="0" lang="sk-S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spinkovač</a:t>
            </a:r>
            <a:endParaRPr kumimoji="0" lang="sk-SK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1986" name="Picture 2" descr="servít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04864"/>
            <a:ext cx="278134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krčíme servítk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204864"/>
            <a:ext cx="278134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6012160" y="2564904"/>
            <a:ext cx="29340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dirty="0"/>
              <a:t>Zo servítky vystrihneme kruh a zopneme ho spinkami. Kruh po obvode </a:t>
            </a:r>
            <a:r>
              <a:rPr lang="sk-SK" sz="1600" dirty="0" err="1"/>
              <a:t>nastrihnáme</a:t>
            </a:r>
            <a:r>
              <a:rPr lang="sk-SK" sz="1600" dirty="0"/>
              <a:t>. Potom musíme jemne rozobrať jednotlivé časti servítky a pokrčiť ich smerom do stredu.</a:t>
            </a:r>
          </a:p>
        </p:txBody>
      </p:sp>
      <p:pic>
        <p:nvPicPr>
          <p:cNvPr id="41988" name="Picture 4" descr="podbel, či púpava?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365104"/>
            <a:ext cx="3320325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3995936" y="580526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1600" dirty="0"/>
              <a:t>Nakoniec prilepíme lístky a stopku zo zeleného papiera</a:t>
            </a:r>
            <a:r>
              <a:rPr lang="sk-SK" sz="1400" dirty="0"/>
              <a:t>.</a:t>
            </a:r>
          </a:p>
        </p:txBody>
      </p:sp>
    </p:spTree>
  </p:cSld>
  <p:clrMapOvr>
    <a:masterClrMapping/>
  </p:clrMapOvr>
  <p:transition>
    <p:wheel spokes="8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564904"/>
            <a:ext cx="5544616" cy="39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827584" y="548680"/>
            <a:ext cx="2553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rgbClr val="FF0000"/>
                </a:solidFill>
                <a:latin typeface="Jokerman" pitchFamily="82" charset="0"/>
              </a:rPr>
              <a:t>Srdiečková   girlanda</a:t>
            </a:r>
          </a:p>
        </p:txBody>
      </p:sp>
      <p:sp>
        <p:nvSpPr>
          <p:cNvPr id="4" name="Obdélník 3"/>
          <p:cNvSpPr/>
          <p:nvPr/>
        </p:nvSpPr>
        <p:spPr>
          <a:xfrm>
            <a:off x="755576" y="1124744"/>
            <a:ext cx="70567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b="1" dirty="0"/>
              <a:t>Potrebujeme: </a:t>
            </a:r>
            <a:r>
              <a:rPr lang="sk-SK" dirty="0"/>
              <a:t>- </a:t>
            </a:r>
            <a:r>
              <a:rPr lang="sk-SK" sz="1600" dirty="0"/>
              <a:t>Tvrdý červený papier, strihaný na rôzne dlhé pásiky, ktoré sú v polovici preložené a </a:t>
            </a:r>
            <a:r>
              <a:rPr lang="sk-SK" sz="1600" dirty="0" err="1"/>
              <a:t>zcvaknuté</a:t>
            </a:r>
            <a:r>
              <a:rPr lang="sk-SK" sz="1600" dirty="0"/>
              <a:t> do tvaru srdiečka. Ďalší diel je prevlečený už vytvoreným srdiečkom a </a:t>
            </a:r>
            <a:r>
              <a:rPr lang="sk-SK" sz="1600" dirty="0" err="1"/>
              <a:t>zcvaknutý</a:t>
            </a:r>
            <a:r>
              <a:rPr lang="sk-SK" sz="1600" dirty="0"/>
              <a:t>.</a:t>
            </a:r>
          </a:p>
          <a:p>
            <a:r>
              <a:rPr lang="sk-SK" sz="1600" dirty="0"/>
              <a:t>Je veľmi pekné , ak  sa veľkosti srdiečok mení.</a:t>
            </a:r>
          </a:p>
        </p:txBody>
      </p:sp>
    </p:spTree>
  </p:cSld>
  <p:clrMapOvr>
    <a:masterClrMapping/>
  </p:clrMapOvr>
  <p:transition>
    <p:diamond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:\Documents and Settings\HP\Plocha\obrázky\pekné\dakujem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162" y="765175"/>
            <a:ext cx="7559675" cy="5327650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4572000" y="6381328"/>
            <a:ext cx="31918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100" dirty="0"/>
              <a:t>spracovala: Katarína </a:t>
            </a:r>
            <a:r>
              <a:rPr lang="sk-SK" sz="1100" dirty="0" err="1"/>
              <a:t>Grigerová</a:t>
            </a:r>
            <a:r>
              <a:rPr lang="sk-SK" sz="1100" dirty="0"/>
              <a:t> ,MŠ </a:t>
            </a:r>
            <a:r>
              <a:rPr lang="sk-SK" sz="1100" dirty="0" err="1"/>
              <a:t>Bajklalská</a:t>
            </a:r>
            <a:r>
              <a:rPr lang="sk-SK" sz="1100" dirty="0"/>
              <a:t> 31,PO,</a:t>
            </a:r>
          </a:p>
        </p:txBody>
      </p:sp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260648"/>
            <a:ext cx="7200799" cy="4826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39552" y="5229200"/>
            <a:ext cx="4305987" cy="16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rgbClr val="FFC000"/>
                </a:solidFill>
                <a:latin typeface="Jokerman" pitchFamily="82" charset="0"/>
              </a:rPr>
              <a:t>Na  kopcoch  je  ešte sneh </a:t>
            </a:r>
          </a:p>
          <a:p>
            <a:r>
              <a:rPr lang="sk-SK" sz="2400" b="1" dirty="0">
                <a:solidFill>
                  <a:srgbClr val="FFC000"/>
                </a:solidFill>
                <a:latin typeface="Jokerman" pitchFamily="82" charset="0"/>
              </a:rPr>
              <a:t>a  dolu  je  už  trávička  plná </a:t>
            </a:r>
          </a:p>
          <a:p>
            <a:r>
              <a:rPr lang="sk-SK" sz="2400" b="1" dirty="0">
                <a:solidFill>
                  <a:srgbClr val="FFC000"/>
                </a:solidFill>
                <a:latin typeface="Jokerman" pitchFamily="82" charset="0"/>
              </a:rPr>
              <a:t> malých  slniečok...</a:t>
            </a:r>
          </a:p>
          <a:p>
            <a:r>
              <a:rPr lang="sk-SK" sz="2400" b="1" dirty="0">
                <a:solidFill>
                  <a:srgbClr val="FFC000"/>
                </a:solidFill>
                <a:latin typeface="Jokerman" pitchFamily="82" charset="0"/>
              </a:rPr>
              <a:t> Ako sa volajú?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276872"/>
            <a:ext cx="2752255" cy="2193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437112"/>
            <a:ext cx="2751338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5536196" cy="415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76672"/>
            <a:ext cx="2808312" cy="298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861048"/>
            <a:ext cx="4328170" cy="284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179512" y="5661248"/>
            <a:ext cx="4575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>
                <a:solidFill>
                  <a:srgbClr val="FFC000"/>
                </a:solidFill>
                <a:latin typeface="Jokerman" pitchFamily="82" charset="0"/>
              </a:rPr>
              <a:t>pučia stromy, rastú lístočky...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4005064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266678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ovéPole 3"/>
          <p:cNvSpPr txBox="1"/>
          <p:nvPr/>
        </p:nvSpPr>
        <p:spPr>
          <a:xfrm>
            <a:off x="395536" y="260648"/>
            <a:ext cx="71080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>
                <a:solidFill>
                  <a:srgbClr val="FF0000"/>
                </a:solidFill>
                <a:latin typeface="Jokerman" pitchFamily="82" charset="0"/>
              </a:rPr>
              <a:t>aj  v  záhradkách  sa  objavujú  prvé  kvietky... </a:t>
            </a:r>
          </a:p>
          <a:p>
            <a:r>
              <a:rPr lang="sk-SK" sz="2400" b="1" dirty="0">
                <a:solidFill>
                  <a:srgbClr val="FF0000"/>
                </a:solidFill>
                <a:latin typeface="Jokerman" pitchFamily="82" charset="0"/>
              </a:rPr>
              <a:t>Poznáš  niektoré?</a:t>
            </a:r>
          </a:p>
        </p:txBody>
      </p:sp>
      <p:pic>
        <p:nvPicPr>
          <p:cNvPr id="5124" name="Picture 4" descr="E:\Documents and Settings\HP\Plocha\ROK\JAR\tulipány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268760"/>
            <a:ext cx="4176464" cy="3132348"/>
          </a:xfrm>
          <a:prstGeom prst="rect">
            <a:avLst/>
          </a:prstGeom>
          <a:noFill/>
        </p:spPr>
      </p:pic>
      <p:pic>
        <p:nvPicPr>
          <p:cNvPr id="5125" name="Picture 5" descr="E:\Documents and Settings\HP\Plocha\ROK\JAR\púčik narcis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581128"/>
            <a:ext cx="2828032" cy="2121024"/>
          </a:xfrm>
          <a:prstGeom prst="rect">
            <a:avLst/>
          </a:prstGeom>
          <a:noFill/>
        </p:spPr>
      </p:pic>
      <p:pic>
        <p:nvPicPr>
          <p:cNvPr id="5126" name="Picture 6" descr="E:\Documents and Settings\HP\Plocha\ROK\JAR\žlté nercis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4581128"/>
            <a:ext cx="2833322" cy="212523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Documents and Settings\HP\Plocha\ROK\JAR\sedmokrás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73016"/>
            <a:ext cx="4680520" cy="3113846"/>
          </a:xfrm>
          <a:prstGeom prst="rect">
            <a:avLst/>
          </a:prstGeom>
          <a:noFill/>
        </p:spPr>
      </p:pic>
      <p:pic>
        <p:nvPicPr>
          <p:cNvPr id="4" name="Picture 2" descr="E:\Documents and Settings\HP\Plocha\ROK\JAR\krokus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260648"/>
            <a:ext cx="5040560" cy="378042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4509120"/>
            <a:ext cx="2160240" cy="2092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 descr="E:\Documents and Settings\HP\Plocha\obrázky\na lúk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692696"/>
            <a:ext cx="2396591" cy="2204864"/>
          </a:xfrm>
          <a:prstGeom prst="rect">
            <a:avLst/>
          </a:prstGeom>
          <a:noFill/>
        </p:spPr>
      </p:pic>
      <p:pic>
        <p:nvPicPr>
          <p:cNvPr id="7" name="MS900069737[1].wav">
            <a:hlinkClick r:id="" action="ppaction://media"/>
          </p:cNvPr>
          <p:cNvPicPr>
            <a:picLocks noRot="1" noChangeAspect="1"/>
          </p:cNvPicPr>
          <p:nvPr>
            <a:wavAudioFile r:embed="rId1" name="MS900069737[1].wav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MS900069737[1].wav">
            <a:hlinkClick r:id="" action="ppaction://media"/>
          </p:cNvPr>
          <p:cNvPicPr>
            <a:picLocks noRot="1" noChangeAspect="1"/>
          </p:cNvPicPr>
          <p:nvPr>
            <a:wavAudioFile r:embed="rId1" name="MS900069737[1].wav"/>
          </p:nvPr>
        </p:nvPicPr>
        <p:blipFill>
          <a:blip r:embed="rId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9" name="MS900074775[1].wav">
            <a:hlinkClick r:id="" action="ppaction://media"/>
          </p:cNvPr>
          <p:cNvPicPr>
            <a:picLocks noRot="1" noChangeAspect="1"/>
          </p:cNvPicPr>
          <p:nvPr>
            <a:wavAudioFile r:embed="rId2" name="MS900074775[1].wav"/>
          </p:nvPr>
        </p:nvPicPr>
        <p:blipFill>
          <a:blip r:embed="rId10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9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2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Documents and Settings\HP\Plocha\ROK\JAR\zlatý dážď-konár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6009" y="188640"/>
            <a:ext cx="4607992" cy="3456384"/>
          </a:xfrm>
          <a:prstGeom prst="rect">
            <a:avLst/>
          </a:prstGeom>
          <a:noFill/>
        </p:spPr>
      </p:pic>
      <p:pic>
        <p:nvPicPr>
          <p:cNvPr id="6148" name="Picture 4" descr="E:\Documents and Settings\HP\Plocha\ROK\JAR\rozkvitnutá čerešň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0968"/>
            <a:ext cx="4788024" cy="3497254"/>
          </a:xfrm>
          <a:prstGeom prst="rect">
            <a:avLst/>
          </a:prstGeom>
          <a:noFill/>
        </p:spPr>
      </p:pic>
      <p:pic>
        <p:nvPicPr>
          <p:cNvPr id="6149" name="Picture 5" descr="E:\Documents and Settings\HP\Plocha\obrázky\lien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077072"/>
            <a:ext cx="3356992" cy="2517744"/>
          </a:xfrm>
          <a:prstGeom prst="rect">
            <a:avLst/>
          </a:prstGeom>
          <a:noFill/>
        </p:spPr>
      </p:pic>
      <p:pic>
        <p:nvPicPr>
          <p:cNvPr id="6150" name="Picture 6" descr="E:\Documents and Settings\HP\Plocha\ROK\JAR\vtáčik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42646"/>
            <a:ext cx="3384376" cy="2538282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Documents and Settings\HP\Plocha\ROK\JAR\rozkvitnutá nádh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332655"/>
            <a:ext cx="8592954" cy="6444715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476672"/>
            <a:ext cx="58833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>
                <a:latin typeface="Jokerman" pitchFamily="82" charset="0"/>
              </a:rPr>
              <a:t>Z  teplých  krajín  prilietajú  vtáčiky... </a:t>
            </a:r>
          </a:p>
          <a:p>
            <a:endParaRPr lang="sk-SK" sz="2400" b="1" dirty="0">
              <a:latin typeface="Jokerman" pitchFamily="82" charset="0"/>
            </a:endParaRPr>
          </a:p>
          <a:p>
            <a:r>
              <a:rPr lang="sk-SK" sz="2400" b="1" dirty="0">
                <a:latin typeface="Jokerman" pitchFamily="82" charset="0"/>
              </a:rPr>
              <a:t>  Poznáš niektoré?</a:t>
            </a:r>
          </a:p>
        </p:txBody>
      </p:sp>
      <p:pic>
        <p:nvPicPr>
          <p:cNvPr id="9219" name="Picture 3" descr="E:\Documents and Settings\HP\Plocha\ROK\JAR\lastovičk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4896544" cy="3672408"/>
          </a:xfrm>
          <a:prstGeom prst="rect">
            <a:avLst/>
          </a:prstGeom>
          <a:noFill/>
        </p:spPr>
      </p:pic>
      <p:pic>
        <p:nvPicPr>
          <p:cNvPr id="9222" name="Picture 6" descr="E:\Documents and Settings\HP\Plocha\zvieratá\voľne žijúce\bocia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437112"/>
            <a:ext cx="3270277" cy="218154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412776"/>
            <a:ext cx="3528392" cy="264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446</Words>
  <Application>Microsoft Office PowerPoint</Application>
  <PresentationFormat>Prezentácia na obrazovke (4:3)</PresentationFormat>
  <Paragraphs>51</Paragraphs>
  <Slides>28</Slides>
  <Notes>0</Notes>
  <HiddenSlides>0</HiddenSlides>
  <MMClips>3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28</vt:i4>
      </vt:variant>
    </vt:vector>
  </HeadingPairs>
  <TitlesOfParts>
    <vt:vector size="33" baseType="lpstr">
      <vt:lpstr>Arial</vt:lpstr>
      <vt:lpstr>Calibri</vt:lpstr>
      <vt:lpstr>Jokerman</vt:lpstr>
      <vt:lpstr>Times New Roman</vt:lpstr>
      <vt:lpstr>Motív Office</vt:lpstr>
      <vt:lpstr>Vôňa  jari...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Vôňa jari</dc:title>
  <dc:creator>Edita M., Zš s Mš Hurbanova, Martin</dc:creator>
  <cp:lastModifiedBy>grigerpeter@outlook.com</cp:lastModifiedBy>
  <cp:revision>87</cp:revision>
  <dcterms:created xsi:type="dcterms:W3CDTF">2011-10-30T15:19:30Z</dcterms:created>
  <dcterms:modified xsi:type="dcterms:W3CDTF">2020-04-24T18:50:40Z</dcterms:modified>
  <cp:category>ročné obdobie</cp:category>
</cp:coreProperties>
</file>